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Nunito"/>
      <p:regular r:id="rId41"/>
      <p:bold r:id="rId42"/>
      <p:italic r:id="rId43"/>
      <p:boldItalic r:id="rId44"/>
    </p:embeddedFont>
    <p:embeddedFont>
      <p:font typeface="Maven Pro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74AB311-9C7F-4194-A58F-B07E68792C43}">
  <a:tblStyle styleId="{B74AB311-9C7F-4194-A58F-B07E68792C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22" Type="http://schemas.openxmlformats.org/officeDocument/2006/relationships/slide" Target="slides/slide15.xml"/><Relationship Id="rId44" Type="http://schemas.openxmlformats.org/officeDocument/2006/relationships/font" Target="fonts/Nunito-boldItalic.fntdata"/><Relationship Id="rId21" Type="http://schemas.openxmlformats.org/officeDocument/2006/relationships/slide" Target="slides/slide14.xml"/><Relationship Id="rId43" Type="http://schemas.openxmlformats.org/officeDocument/2006/relationships/font" Target="fonts/Nunito-italic.fntdata"/><Relationship Id="rId24" Type="http://schemas.openxmlformats.org/officeDocument/2006/relationships/slide" Target="slides/slide17.xml"/><Relationship Id="rId46" Type="http://schemas.openxmlformats.org/officeDocument/2006/relationships/font" Target="fonts/MavenPro-bold.fntdata"/><Relationship Id="rId23" Type="http://schemas.openxmlformats.org/officeDocument/2006/relationships/slide" Target="slides/slide16.xml"/><Relationship Id="rId45" Type="http://schemas.openxmlformats.org/officeDocument/2006/relationships/font" Target="fonts/MavenPr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4494e6ce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4494e6ce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56ab6bab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56ab6bab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56ab6bab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56ab6bab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56ab6bab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56ab6bab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56ab6bab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56ab6bab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0dda3a3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0dda3a3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Best outcome for society as a whole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618450e1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618450e1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618450e1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618450e1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618450e1a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618450e1a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618450e1a_0_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618450e1a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0dda3a32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50dda3a32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4494e6c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4494e6c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0dda3a32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0dda3a32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0dda3a32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0dda3a32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0dda3a32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0dda3a32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0dda3a32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0dda3a32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0dda3a32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0dda3a32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0dda3a32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0dda3a32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0dda3a32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0dda3a32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0dda3a32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0dda3a32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50dda3a32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50dda3a32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56ab6ba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556ab6ba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54fb25f4f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54fb25f4f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56ab6bab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56ab6bab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56ab6bab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56ab6bab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618450e1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618450e1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618450e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618450e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54fb25f4f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554fb25f4f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54fb25f4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54fb25f4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54fb25f4f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54fb25f4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56ab6bab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56ab6bab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54fb25f4f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54fb25f4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0dda3a3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50dda3a3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56" name="Google Shape;56;p1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57" name="Google Shape;57;p1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1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60" name="Google Shape;60;p1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1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1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" name="Google Shape;63;p1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64" name="Google Shape;64;p1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1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" name="Google Shape;67;p1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" name="Google Shape;68;p1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69" name="Google Shape;69;p1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1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" name="Google Shape;71;p1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1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1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4" name="Google Shape;74;p1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75" name="Google Shape;75;p1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" name="Google Shape;77;p1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78" name="Google Shape;78;p1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1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1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" name="Google Shape;81;p1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" name="Google Shape;82;p1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83" name="Google Shape;83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" name="Google Shape;85;p1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4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1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96" name="Google Shape;96;p1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97" name="Google Shape;97;p1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" name="Google Shape;99;p1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100" name="Google Shape;100;p1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3" name="Google Shape;103;p1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104" name="Google Shape;104;p1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8" name="Google Shape;108;p1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109" name="Google Shape;109;p1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110" name="Google Shape;110;p1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1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113" name="Google Shape;113;p1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6" name="Google Shape;116;p1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117" name="Google Shape;117;p1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" name="Google Shape;121;p1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122" name="Google Shape;122;p1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7" name="Google Shape;127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1" name="Google Shape;131;p1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38" name="Google Shape;138;p1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2" name="Google Shape;142;p17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46" name="Google Shape;146;p18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52" name="Google Shape;152;p1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19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0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59" name="Google Shape;159;p20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60" name="Google Shape;160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20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64" name="Google Shape;164;p20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7" name="Google Shape;167;p20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68" name="Google Shape;168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70" name="Google Shape;170;p20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1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74" name="Google Shape;174;p2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21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8" name="Google Shape;178;p21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22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82" name="Google Shape;182;p22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3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88" name="Google Shape;188;p2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89" name="Google Shape;189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23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94" name="Google Shape;194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23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200" name="Google Shape;200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4" name="Google Shape;204;p23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205" name="Google Shape;205;p23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2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209" name="Google Shape;209;p23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23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215" name="Google Shape;215;p23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23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220" name="Google Shape;220;p23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23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224" name="Google Shape;224;p23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3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3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3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9" name="Google Shape;229;p23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230" name="Google Shape;230;p23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3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3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3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23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235" name="Google Shape;235;p23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3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3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23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240" name="Google Shape;240;p23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3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3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23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244" name="Google Shape;244;p23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23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3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3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8" name="Google Shape;248;p2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49" name="Google Shape;249;p23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3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3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3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3" name="Google Shape;253;p23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54" name="Google Shape;254;p23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3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3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3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23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60" name="Google Shape;260;p23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3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3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3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4" name="Google Shape;264;p23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65" name="Google Shape;265;p23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3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3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8" name="Google Shape;268;p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69" name="Google Shape;269;p23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3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3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3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3" name="Google Shape;273;p23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74" name="Google Shape;274;p23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3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3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3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9" name="Google Shape;279;p23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80" name="Google Shape;280;p23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3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3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3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4" name="Google Shape;284;p23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85" name="Google Shape;285;p23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3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3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8" name="Google Shape;288;p2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89" name="Google Shape;289;p23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3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3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3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3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4" name="Google Shape;294;p23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95" name="Google Shape;295;p23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3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3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9" name="Google Shape;299;p23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300" name="Google Shape;300;p23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3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3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3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4" name="Google Shape;304;p23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305" name="Google Shape;305;p23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3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3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2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309" name="Google Shape;309;p23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3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3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3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3" name="Google Shape;313;p23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4" name="Google Shape;314;p23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&amp; Ethics</a:t>
            </a:r>
            <a:endParaRPr/>
          </a:p>
        </p:txBody>
      </p:sp>
      <p:sp>
        <p:nvSpPr>
          <p:cNvPr id="323" name="Google Shape;323;p25"/>
          <p:cNvSpPr txBox="1"/>
          <p:nvPr>
            <p:ph idx="1" type="subTitle"/>
          </p:nvPr>
        </p:nvSpPr>
        <p:spPr>
          <a:xfrm>
            <a:off x="824000" y="3596300"/>
            <a:ext cx="45660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William Seymour | Human Centred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william.seymour@cs.ox.ac.uk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500" y="868375"/>
            <a:ext cx="2525800" cy="252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 rotWithShape="1">
          <a:blip r:embed="rId4">
            <a:alphaModFix/>
          </a:blip>
          <a:srcRect b="0" l="0" r="8725" t="11652"/>
          <a:stretch/>
        </p:blipFill>
        <p:spPr>
          <a:xfrm>
            <a:off x="3570200" y="1232500"/>
            <a:ext cx="2626650" cy="179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4"/>
          <p:cNvSpPr/>
          <p:nvPr/>
        </p:nvSpPr>
        <p:spPr>
          <a:xfrm>
            <a:off x="2995400" y="1918425"/>
            <a:ext cx="4257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4"/>
          <p:cNvSpPr/>
          <p:nvPr/>
        </p:nvSpPr>
        <p:spPr>
          <a:xfrm>
            <a:off x="6286563" y="1918425"/>
            <a:ext cx="4257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4"/>
          <p:cNvSpPr txBox="1"/>
          <p:nvPr/>
        </p:nvSpPr>
        <p:spPr>
          <a:xfrm>
            <a:off x="6802000" y="1599675"/>
            <a:ext cx="18039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It’s a rabbit</a:t>
            </a:r>
            <a:endParaRPr sz="2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5"/>
          <p:cNvPicPr preferRelativeResize="0"/>
          <p:nvPr/>
        </p:nvPicPr>
        <p:blipFill rotWithShape="1">
          <a:blip r:embed="rId3">
            <a:alphaModFix/>
          </a:blip>
          <a:srcRect b="0" l="0" r="8725" t="11652"/>
          <a:stretch/>
        </p:blipFill>
        <p:spPr>
          <a:xfrm>
            <a:off x="3570200" y="1232500"/>
            <a:ext cx="2626650" cy="179755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5"/>
          <p:cNvSpPr/>
          <p:nvPr/>
        </p:nvSpPr>
        <p:spPr>
          <a:xfrm>
            <a:off x="2995400" y="1918425"/>
            <a:ext cx="4257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6286563" y="1918425"/>
            <a:ext cx="425700" cy="42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5"/>
          <p:cNvSpPr txBox="1"/>
          <p:nvPr/>
        </p:nvSpPr>
        <p:spPr>
          <a:xfrm>
            <a:off x="6802000" y="1601775"/>
            <a:ext cx="18039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You can’t get a loan</a:t>
            </a:r>
            <a:endParaRPr sz="28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1" name="Google Shape;39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850" y="1274026"/>
            <a:ext cx="1905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339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988" y="500063"/>
            <a:ext cx="6296025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Ethics of Algorithms</a:t>
            </a:r>
            <a:endParaRPr/>
          </a:p>
        </p:txBody>
      </p:sp>
      <p:sp>
        <p:nvSpPr>
          <p:cNvPr id="403" name="Google Shape;403;p37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Inconclusive Evidence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Inscrutable Evidence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Misguided Evidence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 sz="1600"/>
              <a:t>Unfair Outcomes</a:t>
            </a:r>
            <a:endParaRPr b="1"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Transformative Effects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Traceability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H1: Maximum Profit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"/>
          <p:cNvSpPr txBox="1"/>
          <p:nvPr>
            <p:ph type="title"/>
          </p:nvPr>
        </p:nvSpPr>
        <p:spPr>
          <a:xfrm>
            <a:off x="1515750" y="2571750"/>
            <a:ext cx="6112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About that data set we used earlier...</a:t>
            </a:r>
            <a:endParaRPr/>
          </a:p>
        </p:txBody>
      </p:sp>
      <p:pic>
        <p:nvPicPr>
          <p:cNvPr id="414" name="Google Shape;4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300" y="333100"/>
            <a:ext cx="2157400" cy="186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3588" y="0"/>
            <a:ext cx="523683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" y="1758789"/>
            <a:ext cx="9144001" cy="162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0604" y="880525"/>
            <a:ext cx="4522800" cy="338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personal impact of classification</a:t>
            </a:r>
            <a:endParaRPr/>
          </a:p>
        </p:txBody>
      </p:sp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Everyone that COMPAS classified was a real person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Classification scores were used to distribute services within prisons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 some states, COMPAS scores are used during sentencing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How many years of life disappeared due to this algorithm?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H1: Maximum Profit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7" name="Google Shape;437;p43"/>
          <p:cNvGraphicFramePr/>
          <p:nvPr/>
        </p:nvGraphicFramePr>
        <p:xfrm>
          <a:off x="304800" y="3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{B74AB311-9C7F-4194-A58F-B07E68792C43}</a:tableStyleId>
              </a:tblPr>
              <a:tblGrid>
                <a:gridCol w="2843225"/>
                <a:gridCol w="2843225"/>
              </a:tblGrid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Group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Combined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6172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African American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3175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Caucasian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2103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Hispanic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509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Asian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Native American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11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Other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343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"/>
          <p:cNvSpPr txBox="1"/>
          <p:nvPr>
            <p:ph type="title"/>
          </p:nvPr>
        </p:nvSpPr>
        <p:spPr>
          <a:xfrm>
            <a:off x="409400" y="371400"/>
            <a:ext cx="58578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329" name="Google Shape;329;p26"/>
          <p:cNvSpPr txBox="1"/>
          <p:nvPr>
            <p:ph idx="4294967295" type="body"/>
          </p:nvPr>
        </p:nvSpPr>
        <p:spPr>
          <a:xfrm>
            <a:off x="409400" y="1272900"/>
            <a:ext cx="8194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 strike="sngStrike">
                <a:solidFill>
                  <a:srgbClr val="FFFFFF"/>
                </a:solidFill>
              </a:rPr>
              <a:t>Introduction to Machine Learning (13:30-14:10, Access Grid)</a:t>
            </a:r>
            <a:endParaRPr sz="1600" strike="sngStrike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 strike="sngStrike">
                <a:solidFill>
                  <a:srgbClr val="FFFFFF"/>
                </a:solidFill>
              </a:rPr>
              <a:t>Practical: Building a Classifier (14:20-15:00, Comlab)</a:t>
            </a:r>
            <a:endParaRPr sz="1600" strike="sngStrike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Ethics in Machine Learning (15:10-15:50, Access Grid)</a:t>
            </a:r>
            <a:endParaRPr sz="1600">
              <a:solidFill>
                <a:srgbClr val="FFFFFF"/>
              </a:solidFill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Ethical challenges in computer science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Academic work on ethics in ML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What does it mean to be fair?</a:t>
            </a:r>
            <a:endParaRPr sz="13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Practical: Operationalising Ethics (16:00:16:30, Comlab)</a:t>
            </a:r>
            <a:endParaRPr sz="16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Explaining image classifiers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Revisiting pred pol classifiers from earlier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2" name="Google Shape;442;p44"/>
          <p:cNvGraphicFramePr/>
          <p:nvPr/>
        </p:nvGraphicFramePr>
        <p:xfrm>
          <a:off x="304800" y="3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{B74AB311-9C7F-4194-A58F-B07E68792C43}</a:tableStyleId>
              </a:tblPr>
              <a:tblGrid>
                <a:gridCol w="2843225"/>
                <a:gridCol w="2843225"/>
                <a:gridCol w="2843225"/>
              </a:tblGrid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Group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Accuracy (%)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Combined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6172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64.4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African American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3175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64.6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Caucasian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2103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64.9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Hispanic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509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58.7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Asian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74.2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Native American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11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81.8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Other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343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65.9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H2: Demographic Parity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2" name="Google Shape;452;p46"/>
          <p:cNvGraphicFramePr/>
          <p:nvPr/>
        </p:nvGraphicFramePr>
        <p:xfrm>
          <a:off x="304800" y="3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{B74AB311-9C7F-4194-A58F-B07E68792C43}</a:tableStyleId>
              </a:tblPr>
              <a:tblGrid>
                <a:gridCol w="1964550"/>
                <a:gridCol w="2103150"/>
                <a:gridCol w="2127800"/>
              </a:tblGrid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Group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Accuracy (%)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Combined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6172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64.4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African American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3175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64.6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Caucasian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2103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64.9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Hispanic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509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58.7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Asian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74.2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Native American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11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81.8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Other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343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65.9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" name="Google Shape;457;p47"/>
          <p:cNvGraphicFramePr/>
          <p:nvPr/>
        </p:nvGraphicFramePr>
        <p:xfrm>
          <a:off x="304800" y="38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{B74AB311-9C7F-4194-A58F-B07E68792C43}</a:tableStyleId>
              </a:tblPr>
              <a:tblGrid>
                <a:gridCol w="1964550"/>
                <a:gridCol w="2103150"/>
                <a:gridCol w="2127800"/>
                <a:gridCol w="2334175"/>
              </a:tblGrid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Group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Count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Accuracy (%)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P(Recid) (%)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Combined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6172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64.4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48.4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African American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3175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64.6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55.8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Caucasian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2103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64.9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41.6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50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Hispanic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509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58.7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38.7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Asian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74.2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32.3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Native American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11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81.8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54.6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Other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343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65.9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FFFFFF"/>
                          </a:solidFill>
                        </a:rPr>
                        <a:t>37.9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H3: Equal Accuracy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49"/>
          <p:cNvPicPr preferRelativeResize="0"/>
          <p:nvPr/>
        </p:nvPicPr>
        <p:blipFill rotWithShape="1">
          <a:blip r:embed="rId3">
            <a:alphaModFix/>
          </a:blip>
          <a:srcRect b="0" l="0" r="66212" t="0"/>
          <a:stretch/>
        </p:blipFill>
        <p:spPr>
          <a:xfrm>
            <a:off x="2323925" y="263350"/>
            <a:ext cx="4496151" cy="21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0"/>
          <p:cNvPicPr preferRelativeResize="0"/>
          <p:nvPr/>
        </p:nvPicPr>
        <p:blipFill rotWithShape="1">
          <a:blip r:embed="rId3">
            <a:alphaModFix/>
          </a:blip>
          <a:srcRect b="0" l="0" r="66212" t="0"/>
          <a:stretch/>
        </p:blipFill>
        <p:spPr>
          <a:xfrm>
            <a:off x="2323925" y="263350"/>
            <a:ext cx="4496151" cy="2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0"/>
          <p:cNvPicPr preferRelativeResize="0"/>
          <p:nvPr/>
        </p:nvPicPr>
        <p:blipFill rotWithShape="1">
          <a:blip r:embed="rId3">
            <a:alphaModFix/>
          </a:blip>
          <a:srcRect b="0" l="33836" r="0" t="0"/>
          <a:stretch/>
        </p:blipFill>
        <p:spPr>
          <a:xfrm>
            <a:off x="169688" y="2571750"/>
            <a:ext cx="8804624" cy="21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1"/>
          <p:cNvSpPr txBox="1"/>
          <p:nvPr/>
        </p:nvSpPr>
        <p:spPr>
          <a:xfrm>
            <a:off x="261900" y="1270000"/>
            <a:ext cx="86202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True negative: low risk criminal given more 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lenient</a:t>
            </a: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 sentence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True positive: high risk criminal given harsher sentence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False negative: high risk criminal given more lenient sentence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False positive: low risk criminal given harsher sentence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9" name="Google Shape;479;p51"/>
          <p:cNvSpPr txBox="1"/>
          <p:nvPr>
            <p:ph type="title"/>
          </p:nvPr>
        </p:nvSpPr>
        <p:spPr>
          <a:xfrm>
            <a:off x="0" y="201700"/>
            <a:ext cx="9144000" cy="9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Who is Wronged?</a:t>
            </a:r>
            <a:endParaRPr sz="2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H4: Equal Opportunity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/>
          <p:nvPr/>
        </p:nvSpPr>
        <p:spPr>
          <a:xfrm rot="181508">
            <a:off x="2486157" y="2043241"/>
            <a:ext cx="2342064" cy="2342064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53"/>
          <p:cNvSpPr/>
          <p:nvPr/>
        </p:nvSpPr>
        <p:spPr>
          <a:xfrm rot="181508">
            <a:off x="4315769" y="2034591"/>
            <a:ext cx="2342064" cy="2342064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3"/>
          <p:cNvSpPr/>
          <p:nvPr/>
        </p:nvSpPr>
        <p:spPr>
          <a:xfrm rot="181508">
            <a:off x="3394693" y="758196"/>
            <a:ext cx="2342064" cy="2342064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3"/>
          <p:cNvSpPr/>
          <p:nvPr/>
        </p:nvSpPr>
        <p:spPr>
          <a:xfrm rot="181508">
            <a:off x="2486157" y="2043241"/>
            <a:ext cx="2342064" cy="2342064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3"/>
          <p:cNvSpPr/>
          <p:nvPr/>
        </p:nvSpPr>
        <p:spPr>
          <a:xfrm rot="181508">
            <a:off x="4315769" y="2034591"/>
            <a:ext cx="2342064" cy="2342064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3"/>
          <p:cNvSpPr txBox="1"/>
          <p:nvPr/>
        </p:nvSpPr>
        <p:spPr>
          <a:xfrm>
            <a:off x="3978150" y="1339975"/>
            <a:ext cx="1187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Accuracy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5" name="Google Shape;495;p53"/>
          <p:cNvSpPr txBox="1"/>
          <p:nvPr/>
        </p:nvSpPr>
        <p:spPr>
          <a:xfrm>
            <a:off x="3063350" y="2973375"/>
            <a:ext cx="1187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FP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6" name="Google Shape;496;p53"/>
          <p:cNvSpPr txBox="1"/>
          <p:nvPr/>
        </p:nvSpPr>
        <p:spPr>
          <a:xfrm>
            <a:off x="4892950" y="2973375"/>
            <a:ext cx="1187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FN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7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4"/>
          <p:cNvSpPr/>
          <p:nvPr/>
        </p:nvSpPr>
        <p:spPr>
          <a:xfrm rot="-6955896">
            <a:off x="2963654" y="2076139"/>
            <a:ext cx="2342111" cy="1192925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4"/>
          <p:cNvSpPr txBox="1"/>
          <p:nvPr/>
        </p:nvSpPr>
        <p:spPr>
          <a:xfrm>
            <a:off x="3540850" y="2330850"/>
            <a:ext cx="1187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FP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3" name="Google Shape;503;p54"/>
          <p:cNvSpPr/>
          <p:nvPr/>
        </p:nvSpPr>
        <p:spPr>
          <a:xfrm rot="7033683">
            <a:off x="4153786" y="1930386"/>
            <a:ext cx="2342125" cy="1193069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54"/>
          <p:cNvSpPr/>
          <p:nvPr/>
        </p:nvSpPr>
        <p:spPr>
          <a:xfrm>
            <a:off x="3484023" y="1072789"/>
            <a:ext cx="2341800" cy="1193100"/>
          </a:xfrm>
          <a:prstGeom prst="ellipse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4"/>
          <p:cNvSpPr/>
          <p:nvPr/>
        </p:nvSpPr>
        <p:spPr>
          <a:xfrm rot="-6955896">
            <a:off x="2963654" y="2076139"/>
            <a:ext cx="2342111" cy="1192925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54"/>
          <p:cNvSpPr/>
          <p:nvPr/>
        </p:nvSpPr>
        <p:spPr>
          <a:xfrm rot="7033683">
            <a:off x="4153786" y="1930386"/>
            <a:ext cx="2342125" cy="1193069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54"/>
          <p:cNvSpPr txBox="1"/>
          <p:nvPr/>
        </p:nvSpPr>
        <p:spPr>
          <a:xfrm>
            <a:off x="4061075" y="1306350"/>
            <a:ext cx="1187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Accuracy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8" name="Google Shape;508;p54"/>
          <p:cNvSpPr txBox="1"/>
          <p:nvPr/>
        </p:nvSpPr>
        <p:spPr>
          <a:xfrm>
            <a:off x="4731000" y="2330850"/>
            <a:ext cx="11877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FN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500" y="145700"/>
            <a:ext cx="6340631" cy="34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 txBox="1"/>
          <p:nvPr/>
        </p:nvSpPr>
        <p:spPr>
          <a:xfrm>
            <a:off x="1921800" y="2023525"/>
            <a:ext cx="5300400" cy="1446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Nunito"/>
                <a:ea typeface="Nunito"/>
                <a:cs typeface="Nunito"/>
                <a:sym typeface="Nunito"/>
              </a:rPr>
              <a:t>“When the recidivism prevalence—that is, the base rate P(Y=1;R=r)—differs across groups, any instrument that satisfies predictive parity at a given threshold must have imbalanced false positive or false negative error rates at that threshold.”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15" name="Google Shape;51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950" y="3933300"/>
            <a:ext cx="4379737" cy="620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6" name="Google Shape;516;p55"/>
          <p:cNvGraphicFramePr/>
          <p:nvPr/>
        </p:nvGraphicFramePr>
        <p:xfrm>
          <a:off x="2467450" y="94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{B74AB311-9C7F-4194-A58F-B07E68792C43}</a:tableStyleId>
              </a:tblPr>
              <a:tblGrid>
                <a:gridCol w="1964550"/>
                <a:gridCol w="2334175"/>
              </a:tblGrid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Group</a:t>
                      </a:r>
                      <a:endParaRPr sz="1800"/>
                    </a:p>
                  </a:txBody>
                  <a:tcPr marT="91425" marB="91425" marR="91425" marL="91425"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P(Recid) (%)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Combined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48.4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African American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55.8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Caucasian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41.6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50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Hispanic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38.7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Asian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32.3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Native American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54.6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441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Other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37.9</a:t>
                      </a:r>
                      <a:endParaRPr sz="18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we just ignore {race, age, gender}?</a:t>
            </a:r>
            <a:endParaRPr/>
          </a:p>
        </p:txBody>
      </p:sp>
      <p:sp>
        <p:nvSpPr>
          <p:cNvPr id="522" name="Google Shape;522;p5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Just excluding protected class data seems like an obvious option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Other features can act as </a:t>
            </a:r>
            <a:r>
              <a:rPr b="1" lang="en-GB" sz="1600"/>
              <a:t>proxies</a:t>
            </a:r>
            <a:r>
              <a:rPr lang="en-GB" sz="1600"/>
              <a:t> for protected classes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Might cause us to unwittingly perpetuate </a:t>
            </a:r>
            <a:r>
              <a:rPr lang="en-GB" sz="1600"/>
              <a:t>systemic</a:t>
            </a:r>
            <a:r>
              <a:rPr lang="en-GB" sz="1600"/>
              <a:t> discrimination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7"/>
          <p:cNvSpPr txBox="1"/>
          <p:nvPr/>
        </p:nvSpPr>
        <p:spPr>
          <a:xfrm>
            <a:off x="261900" y="1270000"/>
            <a:ext cx="86202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Explaining image predictions using LIME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Exploring unfairness in your classifiers from earlier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Do you think your classifier is fair?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How does it treat people of different groups?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Nunito"/>
              <a:buChar char="○"/>
            </a:pPr>
            <a:r>
              <a:rPr lang="en-GB" sz="16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Does it adhere to any of the fairness definitions we just covered? </a:t>
            </a:r>
            <a:endParaRPr sz="16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8" name="Google Shape;528;p57"/>
          <p:cNvSpPr txBox="1"/>
          <p:nvPr>
            <p:ph type="title"/>
          </p:nvPr>
        </p:nvSpPr>
        <p:spPr>
          <a:xfrm>
            <a:off x="0" y="201700"/>
            <a:ext cx="9144000" cy="9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Practical #2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8"/>
          <p:cNvPicPr preferRelativeResize="0"/>
          <p:nvPr/>
        </p:nvPicPr>
        <p:blipFill rotWithShape="1">
          <a:blip r:embed="rId3">
            <a:alphaModFix/>
          </a:blip>
          <a:srcRect b="12766" l="8355" r="4604" t="12399"/>
          <a:stretch/>
        </p:blipFill>
        <p:spPr>
          <a:xfrm>
            <a:off x="394925" y="366725"/>
            <a:ext cx="3309900" cy="23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/>
          <p:cNvPicPr preferRelativeResize="0"/>
          <p:nvPr/>
        </p:nvPicPr>
        <p:blipFill rotWithShape="1">
          <a:blip r:embed="rId4">
            <a:alphaModFix/>
          </a:blip>
          <a:srcRect b="0" l="15110" r="8343" t="9321"/>
          <a:stretch/>
        </p:blipFill>
        <p:spPr>
          <a:xfrm>
            <a:off x="4572000" y="416300"/>
            <a:ext cx="4101349" cy="32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455" y="253312"/>
            <a:ext cx="8543395" cy="46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29"/>
          <p:cNvPicPr preferRelativeResize="0"/>
          <p:nvPr/>
        </p:nvPicPr>
        <p:blipFill rotWithShape="1">
          <a:blip r:embed="rId3">
            <a:alphaModFix/>
          </a:blip>
          <a:srcRect b="0" l="5565" r="5092" t="0"/>
          <a:stretch/>
        </p:blipFill>
        <p:spPr>
          <a:xfrm>
            <a:off x="2577350" y="208425"/>
            <a:ext cx="6353724" cy="40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788" y="1239350"/>
            <a:ext cx="4714875" cy="37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850" y="2901200"/>
            <a:ext cx="5810250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650" y="686638"/>
            <a:ext cx="63246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we do?</a:t>
            </a:r>
            <a:endParaRPr/>
          </a:p>
        </p:txBody>
      </p:sp>
      <p:sp>
        <p:nvSpPr>
          <p:cNvPr id="355" name="Google Shape;355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</a:t>
            </a:r>
            <a:r>
              <a:rPr lang="en-GB" sz="1600"/>
              <a:t>odes of conduct / ethical guidance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Derive working definitions of what we consider “fair”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Data protection laws (e.g. GDPR)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FAT/ML: Fairness, Accountability, and Transparency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we do?</a:t>
            </a:r>
            <a:endParaRPr/>
          </a:p>
        </p:txBody>
      </p:sp>
      <p:sp>
        <p:nvSpPr>
          <p:cNvPr id="361" name="Google Shape;361;p3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Codes of conduct / ethical guidance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Derive working definitions of what we consider “fair”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Data protection laws (e.g. GDPR)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en-GB" sz="1600"/>
              <a:t>FAT/ML: Fairness, Accountability, and Transparency</a:t>
            </a:r>
            <a:endParaRPr b="1" sz="1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Ethics of Algorithms</a:t>
            </a:r>
            <a:endParaRPr/>
          </a:p>
        </p:txBody>
      </p:sp>
      <p:sp>
        <p:nvSpPr>
          <p:cNvPr id="367" name="Google Shape;367;p32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Inconclusive Evidence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Inscrutable</a:t>
            </a:r>
            <a:r>
              <a:rPr lang="en-GB" sz="1600"/>
              <a:t> Evidence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Misguided Evidence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Unfair Outcomes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Transformative Effects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Traceability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Ethics of Algorithms</a:t>
            </a:r>
            <a:endParaRPr/>
          </a:p>
        </p:txBody>
      </p:sp>
      <p:sp>
        <p:nvSpPr>
          <p:cNvPr id="373" name="Google Shape;373;p33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Inconclusive Evidence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en-GB" sz="1600"/>
              <a:t>Inscrutable Evidence</a:t>
            </a:r>
            <a:endParaRPr b="1"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Misguided Evidence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Unfair Outcomes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Transformative Effects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Traceability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